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slide" Target="/ppt/slides/slide11.xml" Id="rId12" /><Relationship Type="http://schemas.openxmlformats.org/officeDocument/2006/relationships/slide" Target="/ppt/slides/slide12.xml" Id="rId13" /><Relationship Type="http://schemas.openxmlformats.org/officeDocument/2006/relationships/slide" Target="/ppt/slides/slide13.xml" Id="rId14" /><Relationship Type="http://schemas.openxmlformats.org/officeDocument/2006/relationships/slide" Target="/ppt/slides/slide14.xml" Id="rId15" /><Relationship Type="http://schemas.openxmlformats.org/officeDocument/2006/relationships/slide" Target="/ppt/slides/slide15.xml" Id="rId16" /><Relationship Type="http://schemas.openxmlformats.org/officeDocument/2006/relationships/slide" Target="/ppt/slides/slide16.xml" Id="rId17" /><Relationship Type="http://schemas.openxmlformats.org/officeDocument/2006/relationships/slide" Target="/ppt/slides/slide17.xml" Id="rId18" /><Relationship Type="http://schemas.openxmlformats.org/officeDocument/2006/relationships/slide" Target="/ppt/slides/slide18.xml" Id="rId19" /><Relationship Type="http://schemas.openxmlformats.org/officeDocument/2006/relationships/slide" Target="/ppt/slides/slide19.xml" Id="rId20" /><Relationship Type="http://schemas.openxmlformats.org/officeDocument/2006/relationships/notesMaster" Target="/ppt/notesMasters/notesMaster1.xml" Id="rId21" /><Relationship Type="http://schemas.openxmlformats.org/officeDocument/2006/relationships/presProps" Target="/ppt/presProps.xml" Id="rId22" /><Relationship Type="http://schemas.openxmlformats.org/officeDocument/2006/relationships/viewProps" Target="/ppt/viewProps.xml" Id="rId23" /><Relationship Type="http://schemas.openxmlformats.org/officeDocument/2006/relationships/theme" Target="/ppt/theme/theme1.xml" Id="rId24" /><Relationship Type="http://schemas.openxmlformats.org/officeDocument/2006/relationships/tableStyles" Target="/ppt/tableStyles.xml" Id="rId25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1.xml" Id="rId2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2.xml" Id="rId2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3.xml" Id="rId2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4.xml" Id="rId2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5.xml" Id="rId2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6.xml" Id="rId2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7.xml" Id="rId2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8.xml" Id="rId2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9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slideMaster" Target="/ppt/slideMasters/slideMaster1.xml" Id="rId2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image" Target="/ppt/media/image-1-2.png" Id="rId2" /><Relationship Type="http://schemas.openxmlformats.org/officeDocument/2006/relationships/image" Target="/ppt/media/image-1-3.png" Id="rId3" /><Relationship Type="http://schemas.openxmlformats.org/officeDocument/2006/relationships/image" Target="/ppt/media/image-1-4.png" Id="rId4" /><Relationship Type="http://schemas.openxmlformats.org/officeDocument/2006/relationships/slideLayout" Target="/ppt/slideLayouts/slideLayout2.xml" Id="rId5" /><Relationship Type="http://schemas.openxmlformats.org/officeDocument/2006/relationships/notesSlide" Target="/ppt/notesSlides/notesSlide1.xml" Id="rId6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png" Id="rId2" /><Relationship Type="http://schemas.openxmlformats.org/officeDocument/2006/relationships/image" Target="/ppt/media/image-10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0.xml" Id="rId5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-11-1.png" Id="rId1" /><Relationship Type="http://schemas.openxmlformats.org/officeDocument/2006/relationships/image" Target="/ppt/media/image-11-2.png" Id="rId2" /><Relationship Type="http://schemas.openxmlformats.org/officeDocument/2006/relationships/image" Target="/ppt/media/image-11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1.xml" Id="rId5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-12-1.png" Id="rId1" /><Relationship Type="http://schemas.openxmlformats.org/officeDocument/2006/relationships/image" Target="/ppt/media/image-12-2.png" Id="rId2" /><Relationship Type="http://schemas.openxmlformats.org/officeDocument/2006/relationships/image" Target="/ppt/media/image-12-3.png" Id="rId3" /><Relationship Type="http://schemas.openxmlformats.org/officeDocument/2006/relationships/image" Target="/ppt/media/image-12-4.png" Id="rId4" /><Relationship Type="http://schemas.openxmlformats.org/officeDocument/2006/relationships/image" Target="/ppt/media/image-12-5.png" Id="rId5" /><Relationship Type="http://schemas.openxmlformats.org/officeDocument/2006/relationships/slideLayout" Target="/ppt/slideLayouts/slideLayout2.xml" Id="rId6" /><Relationship Type="http://schemas.openxmlformats.org/officeDocument/2006/relationships/notesSlide" Target="/ppt/notesSlides/notesSlide12.xml" Id="rId7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-13-1.png" Id="rId1" /><Relationship Type="http://schemas.openxmlformats.org/officeDocument/2006/relationships/image" Target="/ppt/media/image-13-2.png" Id="rId2" /><Relationship Type="http://schemas.openxmlformats.org/officeDocument/2006/relationships/image" Target="/ppt/media/image-13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3.xml" Id="rId5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-14-1.png" Id="rId1" /><Relationship Type="http://schemas.openxmlformats.org/officeDocument/2006/relationships/image" Target="/ppt/media/image-14-2.png" Id="rId2" /><Relationship Type="http://schemas.openxmlformats.org/officeDocument/2006/relationships/image" Target="/ppt/media/image-14-3.png" Id="rId3" /><Relationship Type="http://schemas.openxmlformats.org/officeDocument/2006/relationships/image" Target="/ppt/media/image-14-4.png" Id="rId4" /><Relationship Type="http://schemas.openxmlformats.org/officeDocument/2006/relationships/image" Target="/ppt/media/image-14-5.png" Id="rId5" /><Relationship Type="http://schemas.openxmlformats.org/officeDocument/2006/relationships/slideLayout" Target="/ppt/slideLayouts/slideLayout2.xml" Id="rId6" /><Relationship Type="http://schemas.openxmlformats.org/officeDocument/2006/relationships/notesSlide" Target="/ppt/notesSlides/notesSlide14.xml" Id="rId7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-15-1.png" Id="rId1" /><Relationship Type="http://schemas.openxmlformats.org/officeDocument/2006/relationships/image" Target="/ppt/media/image-15-2.png" Id="rId2" /><Relationship Type="http://schemas.openxmlformats.org/officeDocument/2006/relationships/image" Target="/ppt/media/image-15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5.xml" Id="rId5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-16-1.png" Id="rId1" /><Relationship Type="http://schemas.openxmlformats.org/officeDocument/2006/relationships/image" Target="/ppt/media/image-16-2.png" Id="rId2" /><Relationship Type="http://schemas.openxmlformats.org/officeDocument/2006/relationships/image" Target="/ppt/media/image-16-3.png" Id="rId3" /><Relationship Type="http://schemas.openxmlformats.org/officeDocument/2006/relationships/image" Target="/ppt/media/image-16-4.png" Id="rId4" /><Relationship Type="http://schemas.openxmlformats.org/officeDocument/2006/relationships/image" Target="/ppt/media/image-16-5.png" Id="rId5" /><Relationship Type="http://schemas.openxmlformats.org/officeDocument/2006/relationships/image" Target="/ppt/media/image-16-6.png" Id="rId6" /><Relationship Type="http://schemas.openxmlformats.org/officeDocument/2006/relationships/slideLayout" Target="/ppt/slideLayouts/slideLayout2.xml" Id="rId7" /><Relationship Type="http://schemas.openxmlformats.org/officeDocument/2006/relationships/notesSlide" Target="/ppt/notesSlides/notesSlide16.xml" Id="rId8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-17-1.png" Id="rId1" /><Relationship Type="http://schemas.openxmlformats.org/officeDocument/2006/relationships/image" Target="/ppt/media/image-17-2.png" Id="rId2" /><Relationship Type="http://schemas.openxmlformats.org/officeDocument/2006/relationships/image" Target="/ppt/media/image-17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7.xml" Id="rId5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-18-1.png" Id="rId1" /><Relationship Type="http://schemas.openxmlformats.org/officeDocument/2006/relationships/image" Target="/ppt/media/image-18-2.png" Id="rId2" /><Relationship Type="http://schemas.openxmlformats.org/officeDocument/2006/relationships/image" Target="/ppt/media/image-18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18.xml" Id="rId5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-19-1.png" Id="rId1" /><Relationship Type="http://schemas.openxmlformats.org/officeDocument/2006/relationships/image" Target="/ppt/media/image-19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19.xml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image" Target="/ppt/media/image-2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2.xml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image" Target="/ppt/media/image-3-2.png" Id="rId2" /><Relationship Type="http://schemas.openxmlformats.org/officeDocument/2006/relationships/image" Target="/ppt/media/image-3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3.xml" Id="rId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image" Target="/ppt/media/image-4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4.xml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png" Id="rId2" /><Relationship Type="http://schemas.openxmlformats.org/officeDocument/2006/relationships/image" Target="/ppt/media/image-5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5.xml" Id="rId5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6.xml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png" Id="rId2" /><Relationship Type="http://schemas.openxmlformats.org/officeDocument/2006/relationships/image" Target="/ppt/media/image-7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7.xml" Id="rId5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slideLayout" Target="/ppt/slideLayouts/slideLayout2.xml" Id="rId3" /><Relationship Type="http://schemas.openxmlformats.org/officeDocument/2006/relationships/notesSlide" Target="/ppt/notesSlides/notesSlide8.xml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image" Target="/ppt/media/image-9-2.png" Id="rId2" /><Relationship Type="http://schemas.openxmlformats.org/officeDocument/2006/relationships/image" Target="/ppt/media/image-9-3.png" Id="rId3" /><Relationship Type="http://schemas.openxmlformats.org/officeDocument/2006/relationships/slideLayout" Target="/ppt/slideLayouts/slideLayout2.xml" Id="rId4" /><Relationship Type="http://schemas.openxmlformats.org/officeDocument/2006/relationships/notesSlide" Target="/ppt/notesSlides/notesSlide9.xml" Id="rId5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5769864"/>
            <a:ext cx="6345936" cy="612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769864"/>
            <a:ext cx="6345936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588873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Pi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QIB UI Automation – AccelQ Adoption Proposal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7690104" y="588873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Date: 2025.05.28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2" y="3547872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56" y="3547872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992624"/>
            <a:ext cx="60533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Demonstrated ability to scale across Cirrus and OBM platforms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960120" y="4992624"/>
            <a:ext cx="60533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Successfully automated multiple UI elements (e.g., radio buttons, tabbed UI, popups, PDF validations)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41401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Outcome of POC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Goals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616" y="3118104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118104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118104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404104" y="491947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Integrate with Jenkins, Excel, and Kafka using full AccelQ license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729216" y="440740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Regression Suite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78992" y="491947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Extend E2E flow automation from OBM → Cirrus → B&amp;E Portal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078992" y="440740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E2E Flow Automation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1558016" y="33649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2907792" y="33649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729216" y="491947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Expand regression suite automation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832104" y="20939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Goals</a:t>
            </a:r>
            <a:endParaRPr lang="en-US" sz="4640" dirty="0"/>
          </a:p>
        </p:txBody>
      </p:sp>
      <p:sp>
        <p:nvSpPr>
          <p:cNvPr id="15" name="Text 8"/>
          <p:cNvSpPr/>
          <p:nvPr/>
        </p:nvSpPr>
        <p:spPr>
          <a:xfrm>
            <a:off x="5404104" y="440740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Integration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7232904" y="33649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Potential Benefits</a:t>
            </a:r>
            <a:endParaRPr lang="en-US" sz="64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0" y="2990088"/>
            <a:ext cx="685800" cy="10881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2990088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096" y="2990088"/>
            <a:ext cx="822960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912" y="2990088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963656" y="4818888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Improve coverage and QA velocity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4297680" y="43159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Issue Detection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4297680" y="4818888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Early detection of issues, better ROI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7626096" y="4315968"/>
            <a:ext cx="2715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Resource Dependency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60120" y="4818888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Reduce manual testing effort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18562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Potential Benefits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960120" y="43159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Testing Efficiency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7626096" y="5193792"/>
            <a:ext cx="2715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Reduce dependency on skilled automation resources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0963656" y="43159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QA Improvement</a:t>
            </a:r>
            <a:endParaRPr lang="en-US" sz="232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Cost Analysis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0" y="289864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289864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960" y="4709160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584" y="4709160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735056" y="2935224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Total Cost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10735056" y="4736592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Test Support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6583680" y="2935224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License Cost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0122408" y="29260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5971032" y="292608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0122408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10735056" y="3438144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Total: $40K/year for 8 licenses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6583680" y="5248656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Additional server cost TBD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6583680" y="4736592"/>
            <a:ext cx="306324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Server Cost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5971032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6583680" y="3438144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$5K/year per license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5806440" y="16459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Cost Analysis</a:t>
            </a:r>
            <a:endParaRPr lang="en-US" sz="4640" dirty="0"/>
          </a:p>
        </p:txBody>
      </p:sp>
      <p:sp>
        <p:nvSpPr>
          <p:cNvPr id="20" name="Text 12"/>
          <p:cNvSpPr/>
          <p:nvPr/>
        </p:nvSpPr>
        <p:spPr>
          <a:xfrm>
            <a:off x="10735056" y="5248656"/>
            <a:ext cx="306324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supports up to 40 parallel tests (32-core, 90GB RAM server)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Final Ask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08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256" y="3547872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3547872"/>
            <a:ext cx="7589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41401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Final Ask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7626096" y="4992624"/>
            <a:ext cx="60533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Enable scalable UI automation for Cirrus and OBM applications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960120" y="4992624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Approval for 8 AccelQ licenses + 1 server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Approach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832104" y="2075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410" dirty="0"/>
          </a:p>
        </p:txBody>
      </p:sp>
      <p:sp>
        <p:nvSpPr>
          <p:cNvPr id="6" name="Text 2"/>
          <p:cNvSpPr/>
          <p:nvPr/>
        </p:nvSpPr>
        <p:spPr>
          <a:xfrm>
            <a:off x="757123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Final Ask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Potential Benefits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Cost Analysis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Outcome of POC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Current Accomplishments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Future Goals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7899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Objective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82549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3959352"/>
            <a:ext cx="750722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Clearly define the goal: Automate Cirrus and OBM UI &amp; E2E Flows using AccelQ to increase test coverage, efficiency, and reduce manual effort.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Approach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Mention evaluation of multiple tools with AccelQ selected due to its low-code interface, ease of use, and internal adoption across teams.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Approach</a:t>
            </a:r>
            <a:endParaRPr lang="en-US" sz="4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Current Accomplishments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20370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Current Accomplishments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3959352"/>
            <a:ext cx="750722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Coverage includes login, guided UI, contract option checks, PDF validations, data retrieval, and complex navigations across 12+ UI screens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5285232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Database validation and integration with AccelQ reporting features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3337560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Automated UI flows for Member Group, Cirrus, and OBM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19963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9194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Outcome of POC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367588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2976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197864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6492240"/>
            <a:ext cx="1298448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2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2025-05-28T10:03:44Z</dcterms:created>
  <dcterms:modified xsi:type="dcterms:W3CDTF">2025-05-28T10:03:44Z</dcterms:modified>
</cp:coreProperties>
</file>